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65" r:id="rId4"/>
    <p:sldId id="267" r:id="rId5"/>
    <p:sldId id="268" r:id="rId6"/>
    <p:sldId id="269" r:id="rId7"/>
    <p:sldId id="274" r:id="rId8"/>
    <p:sldId id="270" r:id="rId9"/>
    <p:sldId id="271" r:id="rId10"/>
    <p:sldId id="272" r:id="rId11"/>
    <p:sldId id="273" r:id="rId12"/>
    <p:sldId id="279" r:id="rId13"/>
    <p:sldId id="275" r:id="rId14"/>
    <p:sldId id="276" r:id="rId15"/>
    <p:sldId id="277" r:id="rId16"/>
    <p:sldId id="278" r:id="rId17"/>
    <p:sldId id="26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/>
    <p:restoredTop sz="94650"/>
  </p:normalViewPr>
  <p:slideViewPr>
    <p:cSldViewPr snapToGrid="0" snapToObjects="1">
      <p:cViewPr varScale="1">
        <p:scale>
          <a:sx n="121" d="100"/>
          <a:sy n="121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9008D-1FD7-6B49-9DCF-97613ACEAFB6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68237-FBE9-1443-837A-CE3ABC84AA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8238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7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242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1333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4800-A0EC-4BF5-86AC-CDC5ACEFF233}" type="datetimeFigureOut">
              <a:rPr lang="ko-KR" altLang="en-US" smtClean="0"/>
              <a:t>2017. 7. 25.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B1A5-39CD-421A-A118-CE7BD798967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0" y="1"/>
            <a:ext cx="12208735" cy="900000"/>
            <a:chOff x="0" y="1"/>
            <a:chExt cx="12208735" cy="900000"/>
          </a:xfrm>
        </p:grpSpPr>
        <p:pic>
          <p:nvPicPr>
            <p:cNvPr id="9" name="Picture 8" descr="http://cdn1.knowyourmobile.com/sites/knowyourmobilecom/files/2016/05/siri_0.jp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8734" y="1"/>
              <a:ext cx="1600001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 userDrawn="1"/>
          </p:nvSpPr>
          <p:spPr>
            <a:xfrm>
              <a:off x="0" y="1"/>
              <a:ext cx="10608734" cy="900000"/>
            </a:xfrm>
            <a:prstGeom prst="rect">
              <a:avLst/>
            </a:prstGeom>
            <a:solidFill>
              <a:srgbClr val="050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3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90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725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6649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15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3037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998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163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08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0F9C2-56A5-0044-94C8-816C258BBE9F}" type="datetimeFigureOut">
              <a:rPr kumimoji="1" lang="ko-KR" altLang="en-US" smtClean="0"/>
              <a:t>2017. 7. 25.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54566-F0B0-FF4B-8918-F5459BAA87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17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emf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tiff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s://youtu.be/Xumy3Yjq4zk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cdn1.knowyourmobile.com/sites/knowyourmobilecom/files/2016/05/siri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247574"/>
            <a:ext cx="1219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Helvetica" panose="020B0504020202030204" pitchFamily="34" charset="0"/>
              </a:rPr>
              <a:t>Question Answering System: JARDIS</a:t>
            </a:r>
          </a:p>
          <a:p>
            <a:pPr algn="ctr"/>
            <a:endParaRPr lang="en-US" altLang="ko-KR" sz="4000" b="1" dirty="0" smtClean="0">
              <a:solidFill>
                <a:schemeClr val="bg1"/>
              </a:solidFill>
              <a:latin typeface="Helvetica" panose="020B0504020202030204" pitchFamily="34" charset="0"/>
            </a:endParaRPr>
          </a:p>
          <a:p>
            <a:pPr algn="ctr"/>
            <a:endParaRPr lang="en-US" altLang="ko-KR" sz="4000" b="1" dirty="0" smtClean="0">
              <a:solidFill>
                <a:schemeClr val="bg1"/>
              </a:solidFill>
              <a:latin typeface="Helvetica" panose="020B0504020202030204" pitchFamily="34" charset="0"/>
            </a:endParaRPr>
          </a:p>
          <a:p>
            <a:pPr algn="ctr"/>
            <a:endParaRPr lang="en-US" altLang="ko-KR" sz="4000" b="1" dirty="0" smtClean="0">
              <a:solidFill>
                <a:schemeClr val="bg1"/>
              </a:solidFill>
              <a:latin typeface="Helvetica" panose="020B0504020202030204" pitchFamily="34" charset="0"/>
            </a:endParaRPr>
          </a:p>
          <a:p>
            <a:pPr algn="ctr"/>
            <a:endParaRPr lang="en-US" altLang="ko-KR" sz="4000" b="1" dirty="0">
              <a:solidFill>
                <a:schemeClr val="bg1"/>
              </a:solidFill>
              <a:latin typeface="Helvetica" panose="020B0504020202030204" pitchFamily="34" charset="0"/>
            </a:endParaRPr>
          </a:p>
          <a:p>
            <a:pPr algn="ctr"/>
            <a:endParaRPr lang="en-US" altLang="ko-KR" sz="4000" b="1" dirty="0">
              <a:solidFill>
                <a:schemeClr val="bg1"/>
              </a:solidFill>
              <a:latin typeface="Helvetica" panose="020B0504020202030204" pitchFamily="34" charset="0"/>
            </a:endParaRPr>
          </a:p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Helvetica" panose="020B0504020202030204" pitchFamily="34" charset="0"/>
              </a:rPr>
              <a:t>Week</a:t>
            </a:r>
            <a:r>
              <a:rPr lang="ko-KR" altLang="en-US" sz="4000" b="1" dirty="0" smtClean="0">
                <a:solidFill>
                  <a:schemeClr val="bg1"/>
                </a:solidFill>
                <a:latin typeface="Helvetica" panose="020B0504020202030204" pitchFamily="34" charset="0"/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  <a:latin typeface="Helvetica" panose="020B0504020202030204" pitchFamily="34" charset="0"/>
              </a:rPr>
              <a:t>4:</a:t>
            </a:r>
            <a:r>
              <a:rPr lang="ko-KR" altLang="en-US" sz="4000" b="1" dirty="0" smtClean="0">
                <a:solidFill>
                  <a:schemeClr val="bg1"/>
                </a:solidFill>
                <a:latin typeface="Helvetica" panose="020B0504020202030204" pitchFamily="34" charset="0"/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  <a:latin typeface="Helvetica" panose="020B0504020202030204" pitchFamily="34" charset="0"/>
              </a:rPr>
              <a:t>Memory Network</a:t>
            </a:r>
            <a:endParaRPr lang="ko-KR" altLang="en-US" sz="4000" b="1" dirty="0">
              <a:solidFill>
                <a:schemeClr val="bg1"/>
              </a:solidFill>
              <a:latin typeface="Helvetica" panose="020B0504020202030204" pitchFamily="34" charset="0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9616518" y="5533169"/>
            <a:ext cx="239046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400" b="1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Zakaria</a:t>
            </a:r>
            <a:endParaRPr kumimoji="1" lang="en-US" altLang="ko-KR" b="1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r"/>
            <a:endParaRPr kumimoji="1" lang="en-US" altLang="ko-KR" sz="8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kumimoji="1" lang="ko-KR" alt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김준식 류영표 손규빈</a:t>
            </a:r>
            <a:endParaRPr kumimoji="1" lang="en-US" altLang="ko-KR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kumimoji="1" lang="ko-KR" alt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유재준 이현호 정유진</a:t>
            </a:r>
            <a:endParaRPr kumimoji="1" lang="ko-KR" alt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 descr="memor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43" r="-6643"/>
          <a:stretch>
            <a:fillRect/>
          </a:stretch>
        </p:blipFill>
        <p:spPr>
          <a:xfrm>
            <a:off x="672614" y="998484"/>
            <a:ext cx="10603211" cy="57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40016" y="1162704"/>
            <a:ext cx="251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Memory Network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830317" y="2154620"/>
            <a:ext cx="8397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Helvetica" charset="0"/>
                <a:ea typeface="Helvetica" charset="0"/>
                <a:cs typeface="Helvetica" charset="0"/>
              </a:rPr>
              <a:t>MemNNs</a:t>
            </a:r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 have four component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networks.</a:t>
            </a:r>
          </a:p>
          <a:p>
            <a:pPr marL="285750" indent="-285750">
              <a:buFontTx/>
              <a:buChar char="-"/>
            </a:pPr>
            <a:endParaRPr lang="en-US" altLang="ko-KR" b="1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altLang="ko-KR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(Input </a:t>
            </a:r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feature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map)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convert </a:t>
            </a:r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incoming data to the internal feature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representation.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G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 (Generalization)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update </a:t>
            </a:r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memories given new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input.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O</a:t>
            </a:r>
            <a:r>
              <a:rPr lang="en-US" altLang="ko-KR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(Output)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produce </a:t>
            </a:r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new output (in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feature representation </a:t>
            </a:r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space) given the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memories.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altLang="ko-KR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(Response)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convert </a:t>
            </a:r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output O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into a </a:t>
            </a:r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response seen by the outside world.</a:t>
            </a:r>
          </a:p>
          <a:p>
            <a:endParaRPr lang="en-US" altLang="ko-KR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altLang="ko-KR" dirty="0">
              <a:latin typeface="Helvetica" charset="0"/>
              <a:ea typeface="Helvetica" charset="0"/>
              <a:cs typeface="Helvetica" charset="0"/>
            </a:endParaRPr>
          </a:p>
          <a:p>
            <a:endParaRPr kumimoji="1" lang="ko-KR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3" descr="ig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74" y="3794747"/>
            <a:ext cx="2964626" cy="30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40016" y="1162704"/>
            <a:ext cx="251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Memory Network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830318" y="2154620"/>
            <a:ext cx="81139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Helvetica" charset="0"/>
                <a:ea typeface="Helvetica" charset="0"/>
                <a:cs typeface="Helvetica" charset="0"/>
              </a:rPr>
              <a:t>MemNNs</a:t>
            </a:r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 have four component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networks.</a:t>
            </a:r>
          </a:p>
          <a:p>
            <a:pPr marL="285750" indent="-285750">
              <a:buFontTx/>
              <a:buChar char="-"/>
            </a:pPr>
            <a:endParaRPr lang="en-US" altLang="ko-KR" b="1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altLang="ko-KR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(Input </a:t>
            </a:r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feature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map)</a:t>
            </a:r>
          </a:p>
          <a:p>
            <a:pPr marL="742950" lvl="1" indent="-285750">
              <a:buFontTx/>
              <a:buChar char="-"/>
            </a:pPr>
            <a:r>
              <a:rPr kumimoji="1" lang="en-US" altLang="ko-KR" dirty="0">
                <a:latin typeface="Helvetica" charset="0"/>
                <a:ea typeface="Helvetica" charset="0"/>
                <a:cs typeface="Helvetica" charset="0"/>
              </a:rPr>
              <a:t>converts to bag-of-word-</a:t>
            </a:r>
            <a:r>
              <a:rPr kumimoji="1" lang="en-US" altLang="ko-KR" dirty="0" err="1">
                <a:latin typeface="Helvetica" charset="0"/>
                <a:ea typeface="Helvetica" charset="0"/>
                <a:cs typeface="Helvetica" charset="0"/>
              </a:rPr>
              <a:t>embeddings</a:t>
            </a:r>
            <a:r>
              <a:rPr kumimoji="1" lang="en-US" altLang="ko-KR" dirty="0">
                <a:latin typeface="Helvetica" charset="0"/>
                <a:ea typeface="Helvetica" charset="0"/>
                <a:cs typeface="Helvetica" charset="0"/>
              </a:rPr>
              <a:t> x</a:t>
            </a:r>
            <a:r>
              <a:rPr kumimoji="1" lang="en-US" altLang="ko-KR" dirty="0" smtClean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altLang="ko-KR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G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 (Generalization)</a:t>
            </a:r>
          </a:p>
          <a:p>
            <a:pPr marL="742950" lvl="1" indent="-285750">
              <a:buFontTx/>
              <a:buChar char="-"/>
            </a:pPr>
            <a:r>
              <a:rPr kumimoji="1" lang="en-US" altLang="ko-KR" dirty="0">
                <a:latin typeface="Helvetica" charset="0"/>
                <a:ea typeface="Helvetica" charset="0"/>
                <a:cs typeface="Helvetica" charset="0"/>
              </a:rPr>
              <a:t>stores x in next available slot </a:t>
            </a:r>
            <a:r>
              <a:rPr kumimoji="1" lang="en-US" altLang="ko-KR" dirty="0" err="1">
                <a:latin typeface="Helvetica" charset="0"/>
                <a:ea typeface="Helvetica" charset="0"/>
                <a:cs typeface="Helvetica" charset="0"/>
              </a:rPr>
              <a:t>mN</a:t>
            </a:r>
            <a:r>
              <a:rPr kumimoji="1" lang="en-US" altLang="ko-KR" dirty="0" smtClean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altLang="ko-KR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O</a:t>
            </a:r>
            <a:r>
              <a:rPr lang="en-US" altLang="ko-KR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(Output) : </a:t>
            </a:r>
            <a:r>
              <a:rPr kumimoji="1" lang="en-US" altLang="ko-KR" dirty="0" smtClean="0">
                <a:latin typeface="Helvetica" charset="0"/>
                <a:ea typeface="Helvetica" charset="0"/>
                <a:cs typeface="Helvetica" charset="0"/>
              </a:rPr>
              <a:t>Loops </a:t>
            </a:r>
            <a:r>
              <a:rPr kumimoji="1" lang="en-US" altLang="ko-KR" dirty="0">
                <a:latin typeface="Helvetica" charset="0"/>
                <a:ea typeface="Helvetica" charset="0"/>
                <a:cs typeface="Helvetica" charset="0"/>
              </a:rPr>
              <a:t>over all memories k=1 or 2 </a:t>
            </a:r>
            <a:r>
              <a:rPr kumimoji="1" lang="en-US" altLang="ko-KR" dirty="0" smtClean="0">
                <a:latin typeface="Helvetica" charset="0"/>
                <a:ea typeface="Helvetica" charset="0"/>
                <a:cs typeface="Helvetica" charset="0"/>
              </a:rPr>
              <a:t>times:</a:t>
            </a:r>
          </a:p>
          <a:p>
            <a:pPr marL="742950" lvl="1" indent="-285750">
              <a:buFontTx/>
              <a:buChar char="-"/>
            </a:pPr>
            <a:r>
              <a:rPr kumimoji="1" lang="en-US" altLang="ko-KR" dirty="0" smtClean="0">
                <a:latin typeface="Helvetica" charset="0"/>
                <a:ea typeface="Helvetica" charset="0"/>
                <a:cs typeface="Helvetica" charset="0"/>
              </a:rPr>
              <a:t>1st </a:t>
            </a:r>
            <a:r>
              <a:rPr kumimoji="1" lang="en-US" altLang="ko-KR" dirty="0">
                <a:latin typeface="Helvetica" charset="0"/>
                <a:ea typeface="Helvetica" charset="0"/>
                <a:cs typeface="Helvetica" charset="0"/>
              </a:rPr>
              <a:t>loop max: finds best match mi with </a:t>
            </a:r>
            <a:r>
              <a:rPr kumimoji="1" lang="en-US" altLang="ko-KR" dirty="0" smtClean="0">
                <a:latin typeface="Helvetica" charset="0"/>
                <a:ea typeface="Helvetica" charset="0"/>
                <a:cs typeface="Helvetica" charset="0"/>
              </a:rPr>
              <a:t>x.</a:t>
            </a:r>
          </a:p>
          <a:p>
            <a:pPr marL="742950" lvl="1" indent="-285750">
              <a:buFontTx/>
              <a:buChar char="-"/>
            </a:pPr>
            <a:r>
              <a:rPr kumimoji="1" lang="en-US" altLang="ko-KR" dirty="0" smtClean="0">
                <a:latin typeface="Helvetica" charset="0"/>
                <a:ea typeface="Helvetica" charset="0"/>
                <a:cs typeface="Helvetica" charset="0"/>
              </a:rPr>
              <a:t>2nd </a:t>
            </a:r>
            <a:r>
              <a:rPr kumimoji="1" lang="en-US" altLang="ko-KR" dirty="0">
                <a:latin typeface="Helvetica" charset="0"/>
                <a:ea typeface="Helvetica" charset="0"/>
                <a:cs typeface="Helvetica" charset="0"/>
              </a:rPr>
              <a:t>loop max: finds best match </a:t>
            </a:r>
            <a:r>
              <a:rPr kumimoji="1" lang="en-US" altLang="ko-KR" dirty="0" err="1">
                <a:latin typeface="Helvetica" charset="0"/>
                <a:ea typeface="Helvetica" charset="0"/>
                <a:cs typeface="Helvetica" charset="0"/>
              </a:rPr>
              <a:t>mJ</a:t>
            </a:r>
            <a:r>
              <a:rPr kumimoji="1" lang="en-US" altLang="ko-KR" dirty="0">
                <a:latin typeface="Helvetica" charset="0"/>
                <a:ea typeface="Helvetica" charset="0"/>
                <a:cs typeface="Helvetica" charset="0"/>
              </a:rPr>
              <a:t> with (x, mi</a:t>
            </a:r>
            <a:r>
              <a:rPr kumimoji="1" lang="en-US" altLang="ko-KR" dirty="0" smtClean="0">
                <a:latin typeface="Helvetica" charset="0"/>
                <a:ea typeface="Helvetica" charset="0"/>
                <a:cs typeface="Helvetica" charset="0"/>
              </a:rPr>
              <a:t>).</a:t>
            </a:r>
          </a:p>
          <a:p>
            <a:pPr marL="742950" lvl="1" indent="-285750">
              <a:buFontTx/>
              <a:buChar char="-"/>
            </a:pPr>
            <a:r>
              <a:rPr kumimoji="1" lang="en-US" altLang="ko-KR" dirty="0">
                <a:latin typeface="Helvetica" charset="0"/>
                <a:ea typeface="Helvetica" charset="0"/>
                <a:cs typeface="Helvetica" charset="0"/>
              </a:rPr>
              <a:t>The output o is represented with (x, mi, </a:t>
            </a:r>
            <a:r>
              <a:rPr kumimoji="1" lang="en-US" altLang="ko-KR" dirty="0" err="1">
                <a:latin typeface="Helvetica" charset="0"/>
                <a:ea typeface="Helvetica" charset="0"/>
                <a:cs typeface="Helvetica" charset="0"/>
              </a:rPr>
              <a:t>mJ</a:t>
            </a:r>
            <a:r>
              <a:rPr kumimoji="1" lang="en-US" altLang="ko-KR" dirty="0">
                <a:latin typeface="Helvetica" charset="0"/>
                <a:ea typeface="Helvetica" charset="0"/>
                <a:cs typeface="Helvetica" charset="0"/>
              </a:rPr>
              <a:t>).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altLang="ko-KR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dirty="0" smtClean="0">
                <a:latin typeface="Helvetica" charset="0"/>
                <a:ea typeface="Helvetica" charset="0"/>
                <a:cs typeface="Helvetica" charset="0"/>
              </a:rPr>
              <a:t>(Response)</a:t>
            </a:r>
          </a:p>
          <a:p>
            <a:pPr marL="742950" lvl="1" indent="-285750">
              <a:buFontTx/>
              <a:buChar char="-"/>
            </a:pPr>
            <a:r>
              <a:rPr kumimoji="1" lang="en-US" altLang="ko-KR" dirty="0" smtClean="0">
                <a:latin typeface="Helvetica" charset="0"/>
                <a:ea typeface="Helvetica" charset="0"/>
                <a:cs typeface="Helvetica" charset="0"/>
              </a:rPr>
              <a:t>Ranks </a:t>
            </a:r>
            <a:r>
              <a:rPr kumimoji="1" lang="en-US" altLang="ko-KR" dirty="0">
                <a:latin typeface="Helvetica" charset="0"/>
                <a:ea typeface="Helvetica" charset="0"/>
                <a:cs typeface="Helvetica" charset="0"/>
              </a:rPr>
              <a:t>all words in the dictionary given o and returns best single word. (OR: use a full RNN here)</a:t>
            </a:r>
          </a:p>
          <a:p>
            <a:pPr marL="742950" lvl="1" indent="-285750">
              <a:buFontTx/>
              <a:buChar char="-"/>
            </a:pPr>
            <a:endParaRPr kumimoji="1" lang="en-US" altLang="ko-KR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3" descr="ig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74" y="3794747"/>
            <a:ext cx="2964626" cy="30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3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43" y="650872"/>
            <a:ext cx="8032753" cy="6207128"/>
          </a:xfrm>
          <a:prstGeom prst="rect">
            <a:avLst/>
          </a:prstGeom>
        </p:spPr>
      </p:pic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40016" y="1162704"/>
            <a:ext cx="251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Memory Network</a:t>
            </a:r>
          </a:p>
        </p:txBody>
      </p:sp>
      <p:pic>
        <p:nvPicPr>
          <p:cNvPr id="8" name="Picture 3" descr="ig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74" y="3794747"/>
            <a:ext cx="2964626" cy="3063253"/>
          </a:xfrm>
          <a:prstGeom prst="rect">
            <a:avLst/>
          </a:prstGeom>
        </p:spPr>
      </p:pic>
      <p:sp>
        <p:nvSpPr>
          <p:cNvPr id="9" name="TextBox 45"/>
          <p:cNvSpPr txBox="1"/>
          <p:nvPr/>
        </p:nvSpPr>
        <p:spPr>
          <a:xfrm>
            <a:off x="7824326" y="5240337"/>
            <a:ext cx="1403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[Figure by </a:t>
            </a:r>
            <a:r>
              <a:rPr lang="en-US" sz="1100" dirty="0" err="1" smtClean="0">
                <a:solidFill>
                  <a:srgbClr val="0000FF"/>
                </a:solidFill>
              </a:rPr>
              <a:t>Saina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   </a:t>
            </a:r>
            <a:r>
              <a:rPr lang="en-US" sz="1100" dirty="0" err="1" smtClean="0">
                <a:solidFill>
                  <a:srgbClr val="0000FF"/>
                </a:solidFill>
              </a:rPr>
              <a:t>Sukhbaatar</a:t>
            </a:r>
            <a:r>
              <a:rPr lang="en-US" sz="1100" dirty="0">
                <a:solidFill>
                  <a:srgbClr val="0000FF"/>
                </a:solidFill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88781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40016" y="1162704"/>
            <a:ext cx="251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Memory Network</a:t>
            </a:r>
          </a:p>
        </p:txBody>
      </p:sp>
      <p:pic>
        <p:nvPicPr>
          <p:cNvPr id="8" name="Picture 3" descr="ig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74" y="3794747"/>
            <a:ext cx="2964626" cy="306325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45932" y="1944414"/>
            <a:ext cx="7262647" cy="46134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Helvetica" charset="0"/>
                <a:ea typeface="Helvetica" charset="0"/>
                <a:cs typeface="Helvetica" charset="0"/>
              </a:rPr>
              <a:t>Representation of inputs and memories could use all kinds of encodings</a:t>
            </a:r>
          </a:p>
          <a:p>
            <a:pPr lvl="1"/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bag of words,  RNN style reading at word or character level, etc. </a:t>
            </a:r>
          </a:p>
          <a:p>
            <a:r>
              <a:rPr lang="en-US" sz="1800" b="1" dirty="0" smtClean="0">
                <a:latin typeface="Helvetica" charset="0"/>
                <a:ea typeface="Helvetica" charset="0"/>
                <a:cs typeface="Helvetica" charset="0"/>
              </a:rPr>
              <a:t>Different possibilities for output module</a:t>
            </a:r>
          </a:p>
          <a:p>
            <a:pPr lvl="1"/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e.g. multi-class classifier or uses an RNN</a:t>
            </a:r>
            <a:r>
              <a:rPr lang="en-US" sz="14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to output sentences. </a:t>
            </a:r>
          </a:p>
          <a:p>
            <a:r>
              <a:rPr lang="en-US" sz="1800" b="1" dirty="0" smtClean="0">
                <a:latin typeface="Helvetica" charset="0"/>
                <a:ea typeface="Helvetica" charset="0"/>
                <a:cs typeface="Helvetica" charset="0"/>
              </a:rPr>
              <a:t>If the memory is huge </a:t>
            </a: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(e.g. Wikipedia) we need to organize the memories.</a:t>
            </a:r>
          </a:p>
          <a:p>
            <a:pPr lvl="1"/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Hash the memories to store in buckets (topics).</a:t>
            </a:r>
          </a:p>
          <a:p>
            <a:pPr lvl="1"/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Then, memory addressing and reading</a:t>
            </a:r>
            <a:r>
              <a:rPr lang="en-US" sz="1400" dirty="0" smtClean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doesn't operate on </a:t>
            </a:r>
            <a:r>
              <a:rPr lang="en-US" sz="1400" i="1" dirty="0" smtClean="0">
                <a:latin typeface="Helvetica" charset="0"/>
                <a:ea typeface="Helvetica" charset="0"/>
                <a:cs typeface="Helvetica" charset="0"/>
              </a:rPr>
              <a:t>all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memories.</a:t>
            </a:r>
          </a:p>
          <a:p>
            <a:r>
              <a:rPr lang="en-US" sz="1800" b="1" dirty="0" smtClean="0">
                <a:latin typeface="Helvetica" charset="0"/>
                <a:ea typeface="Helvetica" charset="0"/>
                <a:cs typeface="Helvetica" charset="0"/>
              </a:rPr>
              <a:t>If the memory is full</a:t>
            </a: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, there could be a way of removing one it thinks is most useless</a:t>
            </a:r>
          </a:p>
          <a:p>
            <a:pPr lvl="1"/>
            <a:r>
              <a:rPr lang="en-US" sz="1400" b="1" dirty="0" smtClean="0">
                <a:latin typeface="Helvetica" charset="0"/>
                <a:ea typeface="Helvetica" charset="0"/>
                <a:cs typeface="Helvetica" charset="0"/>
              </a:rPr>
              <a:t>“forgets”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 somehow.</a:t>
            </a:r>
          </a:p>
          <a:p>
            <a:pPr lvl="1"/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That would require a scoring function of the utility of each memory..</a:t>
            </a:r>
            <a:endParaRPr lang="en-US" sz="1400" dirty="0" smtClean="0">
              <a:solidFill>
                <a:srgbClr val="0000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40016" y="1162704"/>
            <a:ext cx="251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Memory Network</a:t>
            </a:r>
          </a:p>
        </p:txBody>
      </p:sp>
      <p:pic>
        <p:nvPicPr>
          <p:cNvPr id="8" name="Picture 3" descr="ig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74" y="3794747"/>
            <a:ext cx="2964626" cy="3063253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1183674" y="2576757"/>
            <a:ext cx="6228322" cy="2292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137160" bIns="0" rtlCol="0">
            <a:spAutoFit/>
          </a:bodyPr>
          <a:lstStyle/>
          <a:p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John is in the playground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Bob is in the office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John picked up the football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Bob went to the kitchen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Where is the football?  </a:t>
            </a:r>
            <a:r>
              <a:rPr lang="en-US" sz="28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A: playground</a:t>
            </a:r>
            <a:endParaRPr lang="en-US" sz="28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Arrow Connector 5"/>
          <p:cNvCxnSpPr/>
          <p:nvPr/>
        </p:nvCxnSpPr>
        <p:spPr>
          <a:xfrm flipH="1">
            <a:off x="5916121" y="2942888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6"/>
          <p:cNvSpPr txBox="1"/>
          <p:nvPr/>
        </p:nvSpPr>
        <p:spPr>
          <a:xfrm>
            <a:off x="7517096" y="2752600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SUPPORTING FACT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918286" y="3768649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19261" y="3609891"/>
            <a:ext cx="24933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SUPPORTING FACT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40016" y="1162704"/>
            <a:ext cx="251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Memory Network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41" y="1949555"/>
            <a:ext cx="5169776" cy="73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41" y="2898483"/>
            <a:ext cx="6294383" cy="782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41" y="3939084"/>
            <a:ext cx="5854700" cy="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79" y="5706608"/>
            <a:ext cx="4660900" cy="63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72" y="4257127"/>
            <a:ext cx="7957374" cy="2272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11809" t="7888" r="16192" b="5732"/>
          <a:stretch/>
        </p:blipFill>
        <p:spPr>
          <a:xfrm>
            <a:off x="7441324" y="1002046"/>
            <a:ext cx="1403994" cy="16844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3505">
            <a:off x="614731" y="3347824"/>
            <a:ext cx="11175642" cy="943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5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Study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Plan</a:t>
            </a:r>
            <a:endParaRPr lang="ko-KR" altLang="en-US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062082"/>
              </p:ext>
            </p:extLst>
          </p:nvPr>
        </p:nvGraphicFramePr>
        <p:xfrm>
          <a:off x="1147088" y="2523068"/>
          <a:ext cx="9646123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0259">
                  <a:extLst>
                    <a:ext uri="{9D8B030D-6E8A-4147-A177-3AD203B41FA5}">
                      <a16:colId xmlns="" xmlns:a16="http://schemas.microsoft.com/office/drawing/2014/main" val="2150193385"/>
                    </a:ext>
                  </a:extLst>
                </a:gridCol>
                <a:gridCol w="869483">
                  <a:extLst>
                    <a:ext uri="{9D8B030D-6E8A-4147-A177-3AD203B41FA5}">
                      <a16:colId xmlns="" xmlns:a16="http://schemas.microsoft.com/office/drawing/2014/main" val="4180839699"/>
                    </a:ext>
                  </a:extLst>
                </a:gridCol>
                <a:gridCol w="869483">
                  <a:extLst>
                    <a:ext uri="{9D8B030D-6E8A-4147-A177-3AD203B41FA5}">
                      <a16:colId xmlns="" xmlns:a16="http://schemas.microsoft.com/office/drawing/2014/main" val="1160859209"/>
                    </a:ext>
                  </a:extLst>
                </a:gridCol>
                <a:gridCol w="869483">
                  <a:extLst>
                    <a:ext uri="{9D8B030D-6E8A-4147-A177-3AD203B41FA5}">
                      <a16:colId xmlns="" xmlns:a16="http://schemas.microsoft.com/office/drawing/2014/main" val="3665247616"/>
                    </a:ext>
                  </a:extLst>
                </a:gridCol>
                <a:gridCol w="869483">
                  <a:extLst>
                    <a:ext uri="{9D8B030D-6E8A-4147-A177-3AD203B41FA5}">
                      <a16:colId xmlns="" xmlns:a16="http://schemas.microsoft.com/office/drawing/2014/main" val="4148195750"/>
                    </a:ext>
                  </a:extLst>
                </a:gridCol>
                <a:gridCol w="869483">
                  <a:extLst>
                    <a:ext uri="{9D8B030D-6E8A-4147-A177-3AD203B41FA5}">
                      <a16:colId xmlns="" xmlns:a16="http://schemas.microsoft.com/office/drawing/2014/main" val="2759156006"/>
                    </a:ext>
                  </a:extLst>
                </a:gridCol>
                <a:gridCol w="869483">
                  <a:extLst>
                    <a:ext uri="{9D8B030D-6E8A-4147-A177-3AD203B41FA5}">
                      <a16:colId xmlns="" xmlns:a16="http://schemas.microsoft.com/office/drawing/2014/main" val="379054987"/>
                    </a:ext>
                  </a:extLst>
                </a:gridCol>
                <a:gridCol w="869483">
                  <a:extLst>
                    <a:ext uri="{9D8B030D-6E8A-4147-A177-3AD203B41FA5}">
                      <a16:colId xmlns="" xmlns:a16="http://schemas.microsoft.com/office/drawing/2014/main" val="2707756483"/>
                    </a:ext>
                  </a:extLst>
                </a:gridCol>
                <a:gridCol w="869483">
                  <a:extLst>
                    <a:ext uri="{9D8B030D-6E8A-4147-A177-3AD203B41FA5}">
                      <a16:colId xmlns="" xmlns:a16="http://schemas.microsoft.com/office/drawing/2014/main" val="3864632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week1</a:t>
                      </a:r>
                      <a:endParaRPr lang="ko-KR" altLang="en-US" sz="1600" dirty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week2</a:t>
                      </a:r>
                      <a:endParaRPr lang="ko-KR" altLang="en-US" sz="1600" dirty="0" smtClean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week3</a:t>
                      </a:r>
                      <a:endParaRPr lang="ko-KR" altLang="en-US" sz="1600" dirty="0" smtClean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week4</a:t>
                      </a:r>
                      <a:endParaRPr lang="ko-KR" altLang="en-US" sz="1600" dirty="0" smtClean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week5</a:t>
                      </a:r>
                      <a:endParaRPr lang="ko-KR" altLang="en-US" sz="1600" dirty="0" smtClean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week6</a:t>
                      </a:r>
                      <a:endParaRPr lang="ko-KR" altLang="en-US" sz="1600" dirty="0" smtClean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week7</a:t>
                      </a:r>
                      <a:endParaRPr lang="ko-KR" altLang="en-US" sz="1600" dirty="0" smtClean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week8</a:t>
                      </a:r>
                      <a:endParaRPr lang="ko-KR" altLang="en-US" sz="1600" dirty="0" smtClean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41272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Word embedding</a:t>
                      </a:r>
                      <a:endParaRPr lang="ko-KR" altLang="en-US" sz="1600" dirty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1163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Sequence 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280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Question Answering</a:t>
                      </a:r>
                      <a:endParaRPr lang="ko-KR" altLang="en-US" sz="1600" dirty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269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Memory Network</a:t>
                      </a:r>
                      <a:endParaRPr lang="ko-KR" altLang="en-US" sz="1600" dirty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rgbClr val="05082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rgbClr val="05082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rgbClr val="05082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16945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Goal setting</a:t>
                      </a:r>
                      <a:endParaRPr lang="ko-KR" altLang="en-US" sz="1600" dirty="0" smtClean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rgbClr val="050823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rgbClr val="050823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rgbClr val="050823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Dataset</a:t>
                      </a:r>
                      <a:endParaRPr lang="ko-KR" altLang="en-US" sz="1600" dirty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215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elvetica" panose="020B0504020202030204" pitchFamily="34" charset="0"/>
                        </a:rPr>
                        <a:t>Implementation</a:t>
                      </a:r>
                      <a:endParaRPr lang="ko-KR" altLang="en-US" sz="1600" dirty="0">
                        <a:latin typeface="Helvetica" panose="020B05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9288146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828442" y="2172165"/>
            <a:ext cx="6964769" cy="338554"/>
            <a:chOff x="3536484" y="2570093"/>
            <a:chExt cx="6964769" cy="338554"/>
          </a:xfrm>
        </p:grpSpPr>
        <p:sp>
          <p:nvSpPr>
            <p:cNvPr id="6" name="TextBox 12"/>
            <p:cNvSpPr txBox="1"/>
            <p:nvPr/>
          </p:nvSpPr>
          <p:spPr>
            <a:xfrm>
              <a:off x="3536484" y="2570093"/>
              <a:ext cx="3456983" cy="338554"/>
            </a:xfrm>
            <a:prstGeom prst="rect">
              <a:avLst/>
            </a:prstGeom>
            <a:solidFill>
              <a:srgbClr val="050823"/>
            </a:solidFill>
            <a:ln>
              <a:solidFill>
                <a:srgbClr val="05082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Helvetica" panose="020B0504020202030204" pitchFamily="34" charset="0"/>
                </a:rPr>
                <a:t>Training</a:t>
              </a:r>
              <a:endParaRPr lang="ko-KR" altLang="en-US" sz="1600" b="1" dirty="0">
                <a:solidFill>
                  <a:schemeClr val="bg1"/>
                </a:solidFill>
                <a:latin typeface="Helvetica" panose="020B0504020202030204" pitchFamily="34" charset="0"/>
              </a:endParaRPr>
            </a:p>
          </p:txBody>
        </p:sp>
        <p:sp>
          <p:nvSpPr>
            <p:cNvPr id="7" name="TextBox 13"/>
            <p:cNvSpPr txBox="1"/>
            <p:nvPr/>
          </p:nvSpPr>
          <p:spPr>
            <a:xfrm>
              <a:off x="6993467" y="2570093"/>
              <a:ext cx="3507786" cy="338554"/>
            </a:xfrm>
            <a:prstGeom prst="rect">
              <a:avLst/>
            </a:prstGeom>
            <a:solidFill>
              <a:srgbClr val="050823"/>
            </a:solidFill>
            <a:ln>
              <a:solidFill>
                <a:srgbClr val="05082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Helvetica" panose="020B0504020202030204" pitchFamily="34" charset="0"/>
                </a:rPr>
                <a:t>Implementation</a:t>
              </a:r>
              <a:endParaRPr lang="ko-KR" altLang="en-US" sz="1600" b="1" dirty="0">
                <a:solidFill>
                  <a:schemeClr val="bg1"/>
                </a:solidFill>
                <a:latin typeface="Helvetica" panose="020B0504020202030204" pitchFamily="34" charset="0"/>
              </a:endParaRPr>
            </a:p>
          </p:txBody>
        </p:sp>
        <p:cxnSp>
          <p:nvCxnSpPr>
            <p:cNvPr id="8" name="직선 연결선 15"/>
            <p:cNvCxnSpPr/>
            <p:nvPr/>
          </p:nvCxnSpPr>
          <p:spPr>
            <a:xfrm>
              <a:off x="7018868" y="2570093"/>
              <a:ext cx="0" cy="33855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9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Study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2693202" y="1671147"/>
            <a:ext cx="6314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dirty="0" smtClean="0">
                <a:latin typeface="Helvetica" charset="0"/>
                <a:ea typeface="Helvetica" charset="0"/>
                <a:cs typeface="Helvetica" charset="0"/>
              </a:rPr>
              <a:t>Question answering system</a:t>
            </a:r>
            <a:endParaRPr kumimoji="1" lang="en-US" altLang="ko-KR" sz="36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kumimoji="1" lang="en-US" altLang="ko-KR" sz="3600" dirty="0" smtClean="0">
                <a:latin typeface="Helvetica" charset="0"/>
                <a:ea typeface="Helvetica" charset="0"/>
                <a:cs typeface="Helvetica" charset="0"/>
              </a:rPr>
              <a:t>for </a:t>
            </a:r>
            <a:r>
              <a:rPr kumimoji="1" lang="en-US" altLang="ko-KR" sz="3600" b="1" dirty="0" smtClean="0">
                <a:latin typeface="Helvetica" charset="0"/>
                <a:ea typeface="Helvetica" charset="0"/>
                <a:cs typeface="Helvetica" charset="0"/>
              </a:rPr>
              <a:t>specific</a:t>
            </a:r>
            <a:r>
              <a:rPr kumimoji="1" lang="en-US" altLang="ko-KR" sz="3600" dirty="0" smtClean="0">
                <a:latin typeface="Helvetica" charset="0"/>
                <a:ea typeface="Helvetica" charset="0"/>
                <a:cs typeface="Helvetica" charset="0"/>
              </a:rPr>
              <a:t> domain</a:t>
            </a:r>
            <a:endParaRPr kumimoji="1" lang="ko-KR" alt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156237" y="3926924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Stack Overflow?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4692024" y="4265156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Movie script?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906864" y="5546129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>
                <a:latin typeface="Helvetica" charset="0"/>
                <a:ea typeface="Helvetica" charset="0"/>
                <a:cs typeface="Helvetica" charset="0"/>
              </a:rPr>
              <a:t>한글</a:t>
            </a:r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?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7906327" y="3838897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>
                <a:latin typeface="Helvetica" charset="0"/>
                <a:ea typeface="Helvetica" charset="0"/>
                <a:cs typeface="Helvetica" charset="0"/>
              </a:rPr>
              <a:t>조선왕조실록</a:t>
            </a:r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?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602866" y="5315296"/>
            <a:ext cx="281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Travel information?</a:t>
            </a:r>
          </a:p>
        </p:txBody>
      </p:sp>
    </p:spTree>
    <p:extLst>
      <p:ext uri="{BB962C8B-B14F-4D97-AF65-F5344CB8AC3E}">
        <p14:creationId xmlns:p14="http://schemas.microsoft.com/office/powerpoint/2010/main" val="16085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303"/>
              </p:ext>
            </p:extLst>
          </p:nvPr>
        </p:nvGraphicFramePr>
        <p:xfrm>
          <a:off x="700402" y="1504182"/>
          <a:ext cx="10787408" cy="4649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0356">
                  <a:extLst>
                    <a:ext uri="{9D8B030D-6E8A-4147-A177-3AD203B41FA5}">
                      <a16:colId xmlns="" xmlns:a16="http://schemas.microsoft.com/office/drawing/2014/main" val="315233159"/>
                    </a:ext>
                  </a:extLst>
                </a:gridCol>
                <a:gridCol w="7457052"/>
              </a:tblGrid>
              <a:tr h="59788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W1: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Word embedding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600" i="0" u="non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Word2Vec(Skip-gram,</a:t>
                      </a:r>
                      <a:r>
                        <a:rPr lang="en-US" altLang="ko-KR" sz="1600" i="0" u="none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 CBOW), </a:t>
                      </a:r>
                      <a:r>
                        <a:rPr lang="en-US" altLang="ko-KR" sz="1600" i="0" u="none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Gensim</a:t>
                      </a:r>
                      <a:r>
                        <a:rPr lang="en-US" altLang="ko-KR" sz="1600" i="0" u="none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, </a:t>
                      </a:r>
                      <a:r>
                        <a:rPr lang="en-US" altLang="ko-KR" sz="1600" i="0" u="none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GloVe</a:t>
                      </a:r>
                      <a:endParaRPr lang="en-US" altLang="ko-KR" sz="1600" i="0" u="none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elvetica" panose="020B0504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0096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W2: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Sequence embedding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i="0" u="non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RNN,</a:t>
                      </a:r>
                      <a:r>
                        <a:rPr lang="en-US" altLang="ko-KR" sz="1600" i="0" u="none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 GRU, LSTM, Seq2Seq</a:t>
                      </a:r>
                      <a:endParaRPr lang="en-US" altLang="ko-KR" sz="1600" i="0" u="none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elvetica" panose="020B0504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22604866"/>
                  </a:ext>
                </a:extLst>
              </a:tr>
              <a:tr h="112516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W3: Question Answering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elvetica" panose="020B0504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Question Answering Using Deep Learning, Deep Averaging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Network(+video),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Question Answering with Subgraph </a:t>
                      </a:r>
                      <a:r>
                        <a:rPr lang="en-US" altLang="ko-KR" sz="16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Embeddings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elvetica" panose="020B0504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8573151"/>
                  </a:ext>
                </a:extLst>
              </a:tr>
              <a:tr h="588579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Helvetica" panose="020B0504020202030204" pitchFamily="34" charset="0"/>
                        </a:rPr>
                        <a:t>W4: Memory</a:t>
                      </a:r>
                      <a:r>
                        <a:rPr lang="en-US" altLang="ko-KR" sz="1800" baseline="0" dirty="0" smtClean="0">
                          <a:latin typeface="Helvetica" panose="020B0504020202030204" pitchFamily="34" charset="0"/>
                        </a:rPr>
                        <a:t> Network</a:t>
                      </a:r>
                      <a:endParaRPr lang="ko-KR" altLang="en-US" sz="1800" dirty="0">
                        <a:latin typeface="Helvetica" panose="020B0504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Helvetica" panose="020B0504020202030204" pitchFamily="34" charset="0"/>
                        </a:rPr>
                        <a:t>Memory Networks(+video),</a:t>
                      </a:r>
                      <a:r>
                        <a:rPr lang="en-US" altLang="ko-KR" sz="1800" baseline="0" dirty="0" smtClean="0">
                          <a:latin typeface="Helvetica" panose="020B0504020202030204" pitchFamily="34" charset="0"/>
                        </a:rPr>
                        <a:t>  </a:t>
                      </a:r>
                      <a:r>
                        <a:rPr lang="en-US" altLang="ko-KR" sz="1800" dirty="0" smtClean="0">
                          <a:latin typeface="Helvetica" panose="020B0504020202030204" pitchFamily="34" charset="0"/>
                        </a:rPr>
                        <a:t>End-To-End Memory Networks,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800" dirty="0" smtClean="0">
                          <a:latin typeface="Helvetica" panose="020B0504020202030204" pitchFamily="34" charset="0"/>
                        </a:rPr>
                        <a:t>Dynamic Memory Networks for Visual and Textual Question Answering</a:t>
                      </a:r>
                      <a:endParaRPr lang="ko-KR" altLang="en-US" sz="1800" dirty="0">
                        <a:latin typeface="Helvetica" panose="020B0504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40994477"/>
                  </a:ext>
                </a:extLst>
              </a:tr>
              <a:tr h="567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Goal setting, Dataset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elvetica" panose="020B0504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Not yet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elvetica" panose="020B0504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7148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QA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Implementation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elvetica" panose="020B0504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504020202030204" pitchFamily="34" charset="0"/>
                        </a:rPr>
                        <a:t>Not yet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elvetica" panose="020B0504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27611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6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22" y="896006"/>
            <a:ext cx="9438286" cy="7078714"/>
          </a:xfrm>
          <a:prstGeom prst="rect">
            <a:avLst/>
          </a:prstGeom>
        </p:spPr>
      </p:pic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518"/>
            <a:ext cx="8741106" cy="65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0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1"/>
          <a:stretch/>
        </p:blipFill>
        <p:spPr>
          <a:xfrm>
            <a:off x="5850477" y="893377"/>
            <a:ext cx="6341523" cy="59646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3"/>
          <a:stretch/>
        </p:blipFill>
        <p:spPr>
          <a:xfrm>
            <a:off x="-10511" y="893378"/>
            <a:ext cx="5860988" cy="5964621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2275716" y="5002924"/>
            <a:ext cx="1553054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Triples</a:t>
            </a:r>
            <a:endParaRPr kumimoji="1" lang="ko-KR" altLang="en-US" sz="3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7381562" y="5002924"/>
            <a:ext cx="3647152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360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Knowledge Base</a:t>
            </a:r>
            <a:endParaRPr kumimoji="1" lang="ko-KR" altLang="en-US" sz="3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4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04" y="889578"/>
            <a:ext cx="7957895" cy="59684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4" b="11899"/>
          <a:stretch/>
        </p:blipFill>
        <p:spPr>
          <a:xfrm>
            <a:off x="0" y="889577"/>
            <a:ext cx="4803228" cy="596842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3799716" y="1177159"/>
            <a:ext cx="2493696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360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QA System</a:t>
            </a:r>
            <a:endParaRPr kumimoji="1" lang="ko-KR" altLang="en-US" sz="3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8992832" y="1177158"/>
            <a:ext cx="1569660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360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Output</a:t>
            </a:r>
            <a:endParaRPr kumimoji="1" lang="ko-KR" altLang="en-US" sz="3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오른쪽 화살표[R] 3"/>
          <p:cNvSpPr/>
          <p:nvPr/>
        </p:nvSpPr>
        <p:spPr>
          <a:xfrm>
            <a:off x="6967691" y="1397876"/>
            <a:ext cx="1167316" cy="28377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8135007" y="4351253"/>
            <a:ext cx="2000869" cy="4616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Classification</a:t>
            </a:r>
            <a:endParaRPr kumimoji="1" lang="ko-KR" altLang="en-US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7512943" y="2400185"/>
            <a:ext cx="1024639" cy="4616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Model</a:t>
            </a:r>
            <a:endParaRPr kumimoji="1" lang="ko-KR" altLang="en-US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7115909" y="1629103"/>
            <a:ext cx="388477" cy="1008994"/>
          </a:xfrm>
          <a:custGeom>
            <a:avLst/>
            <a:gdLst>
              <a:gd name="connsiteX0" fmla="*/ 41636 w 388477"/>
              <a:gd name="connsiteY0" fmla="*/ 0 h 1008994"/>
              <a:gd name="connsiteX1" fmla="*/ 31125 w 388477"/>
              <a:gd name="connsiteY1" fmla="*/ 735725 h 1008994"/>
              <a:gd name="connsiteX2" fmla="*/ 388477 w 388477"/>
              <a:gd name="connsiteY2" fmla="*/ 1008994 h 100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477" h="1008994">
                <a:moveTo>
                  <a:pt x="41636" y="0"/>
                </a:moveTo>
                <a:cubicBezTo>
                  <a:pt x="7477" y="283779"/>
                  <a:pt x="-26682" y="567559"/>
                  <a:pt x="31125" y="735725"/>
                </a:cubicBezTo>
                <a:cubicBezTo>
                  <a:pt x="88932" y="903891"/>
                  <a:pt x="311401" y="935422"/>
                  <a:pt x="388477" y="1008994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101511" y="2463245"/>
            <a:ext cx="1033496" cy="2129774"/>
          </a:xfrm>
          <a:custGeom>
            <a:avLst/>
            <a:gdLst>
              <a:gd name="connsiteX0" fmla="*/ 41636 w 388477"/>
              <a:gd name="connsiteY0" fmla="*/ 0 h 1008994"/>
              <a:gd name="connsiteX1" fmla="*/ 31125 w 388477"/>
              <a:gd name="connsiteY1" fmla="*/ 735725 h 1008994"/>
              <a:gd name="connsiteX2" fmla="*/ 388477 w 388477"/>
              <a:gd name="connsiteY2" fmla="*/ 1008994 h 100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477" h="1008994">
                <a:moveTo>
                  <a:pt x="41636" y="0"/>
                </a:moveTo>
                <a:cubicBezTo>
                  <a:pt x="7477" y="283779"/>
                  <a:pt x="-26682" y="567559"/>
                  <a:pt x="31125" y="735725"/>
                </a:cubicBezTo>
                <a:cubicBezTo>
                  <a:pt x="88932" y="903891"/>
                  <a:pt x="311401" y="935422"/>
                  <a:pt x="388477" y="1008994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13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84" r="603" b="15683"/>
          <a:stretch/>
        </p:blipFill>
        <p:spPr>
          <a:xfrm>
            <a:off x="148910" y="1568280"/>
            <a:ext cx="11864418" cy="515833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78676" y="1124608"/>
            <a:ext cx="1055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"Knowledge Base Completion via Search-Based Question Answering" by </a:t>
            </a:r>
            <a:r>
              <a:rPr lang="en-US" altLang="ko-KR" dirty="0" err="1">
                <a:latin typeface="Helvetica" charset="0"/>
                <a:ea typeface="Helvetica" charset="0"/>
                <a:cs typeface="Helvetica" charset="0"/>
              </a:rPr>
              <a:t>B.West</a:t>
            </a:r>
            <a:r>
              <a:rPr lang="en-US" altLang="ko-KR" dirty="0">
                <a:latin typeface="Helvetica" charset="0"/>
                <a:ea typeface="Helvetica" charset="0"/>
                <a:cs typeface="Helvetica" charset="0"/>
              </a:rPr>
              <a:t> et al 2014 (WWW)</a:t>
            </a:r>
            <a:endParaRPr kumimoji="1" lang="ko-KR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8676" y="3247697"/>
            <a:ext cx="11834652" cy="33948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3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40016" y="1162704"/>
            <a:ext cx="251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Memory Network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93" y="1892241"/>
            <a:ext cx="5143500" cy="412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01" y="1089132"/>
            <a:ext cx="5041900" cy="387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24" y="3445640"/>
            <a:ext cx="6261100" cy="370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텍스트 상자 5"/>
          <p:cNvSpPr txBox="1"/>
          <p:nvPr/>
        </p:nvSpPr>
        <p:spPr>
          <a:xfrm>
            <a:off x="2922706" y="2211479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youtu.be/Xumy3Yjq4zk</a:t>
            </a:r>
            <a:r>
              <a:rPr kumimoji="1" lang="ko-KR" altLang="en-US" sz="16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kumimoji="1" lang="ko-KR" alt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3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254010" y="152402"/>
            <a:ext cx="55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altLang="ko-KR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Plan</a:t>
            </a:r>
            <a:endParaRPr lang="ko-KR" alt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840829" y="2270232"/>
            <a:ext cx="54128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/>
              <a:t>Background</a:t>
            </a:r>
          </a:p>
          <a:p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Knowledge Base data is HUGE!</a:t>
            </a:r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Long-term memory is required</a:t>
            </a:r>
          </a:p>
          <a:p>
            <a:pPr marL="742950" lvl="1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To </a:t>
            </a:r>
            <a:r>
              <a:rPr lang="en-US" altLang="ko-KR" dirty="0"/>
              <a:t>remember previous dialog (short- and long-term), and </a:t>
            </a:r>
            <a:r>
              <a:rPr lang="en-US" altLang="ko-KR" dirty="0" smtClean="0"/>
              <a:t>respond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Most ML has limited </a:t>
            </a:r>
            <a:r>
              <a:rPr kumimoji="1" lang="en-US" altLang="ko-KR" dirty="0" smtClean="0"/>
              <a:t>memory(RNN,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LSTM)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540016" y="1162704"/>
            <a:ext cx="251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Helvetica" charset="0"/>
                <a:ea typeface="Helvetica" charset="0"/>
                <a:cs typeface="Helvetica" charset="0"/>
              </a:rPr>
              <a:t>Memory Network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826" y="1624369"/>
            <a:ext cx="4521312" cy="27904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151" y="4941803"/>
            <a:ext cx="5244662" cy="95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5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618</Words>
  <Application>Microsoft Macintosh PowerPoint</Application>
  <PresentationFormat>와이드스크린</PresentationFormat>
  <Paragraphs>137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Helvetica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Gyubin Son</dc:creator>
  <cp:lastModifiedBy>Gyubin Son</cp:lastModifiedBy>
  <cp:revision>24</cp:revision>
  <dcterms:created xsi:type="dcterms:W3CDTF">2017-07-25T03:57:41Z</dcterms:created>
  <dcterms:modified xsi:type="dcterms:W3CDTF">2017-07-25T06:38:50Z</dcterms:modified>
</cp:coreProperties>
</file>